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89" r:id="rId4"/>
    <p:sldId id="259" r:id="rId5"/>
    <p:sldId id="265" r:id="rId6"/>
    <p:sldId id="283" r:id="rId7"/>
    <p:sldId id="273" r:id="rId8"/>
    <p:sldId id="263" r:id="rId9"/>
    <p:sldId id="261" r:id="rId10"/>
    <p:sldId id="270" r:id="rId11"/>
    <p:sldId id="284" r:id="rId12"/>
    <p:sldId id="274" r:id="rId13"/>
    <p:sldId id="287" r:id="rId14"/>
    <p:sldId id="260" r:id="rId15"/>
    <p:sldId id="275" r:id="rId16"/>
    <p:sldId id="280" r:id="rId17"/>
    <p:sldId id="264" r:id="rId18"/>
    <p:sldId id="266" r:id="rId19"/>
    <p:sldId id="267" r:id="rId20"/>
    <p:sldId id="277" r:id="rId21"/>
    <p:sldId id="269" r:id="rId22"/>
    <p:sldId id="271" r:id="rId23"/>
    <p:sldId id="278" r:id="rId24"/>
    <p:sldId id="285" r:id="rId25"/>
    <p:sldId id="282" r:id="rId26"/>
    <p:sldId id="281" r:id="rId27"/>
    <p:sldId id="268" r:id="rId28"/>
    <p:sldId id="276" r:id="rId29"/>
    <p:sldId id="272" r:id="rId30"/>
    <p:sldId id="288" r:id="rId31"/>
    <p:sldId id="290" r:id="rId32"/>
    <p:sldId id="286" r:id="rId33"/>
  </p:sldIdLst>
  <p:sldSz cx="14630400" cy="8229600"/>
  <p:notesSz cx="8229600" cy="14630400"/>
  <p:embeddedFontLst>
    <p:embeddedFont>
      <p:font typeface="DM Sans Medium" pitchFamily="2" charset="0"/>
      <p:regular r:id="rId35"/>
      <p: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-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now.gov/aqi/aqi-basics/" TargetMode="External"/><Relationship Id="rId2" Type="http://schemas.openxmlformats.org/officeDocument/2006/relationships/hyperlink" Target="https://www.cpcb.nic.in/National-Air-Quality-index/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602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Air Sensing &amp; Weather Monitoring System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9675" y="609600"/>
            <a:ext cx="2734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SDG involved 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E67EA-E213-B634-C24D-5B7A4D5D53F0}"/>
              </a:ext>
            </a:extLst>
          </p:cNvPr>
          <p:cNvSpPr txBox="1"/>
          <p:nvPr/>
        </p:nvSpPr>
        <p:spPr>
          <a:xfrm>
            <a:off x="830687" y="1194375"/>
            <a:ext cx="133682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sz="2400" b="1" dirty="0"/>
              <a:t>SDG 3 : Good Health And Wellbeing </a:t>
            </a:r>
          </a:p>
          <a:p>
            <a:r>
              <a:rPr lang="en-US" b="1" dirty="0"/>
              <a:t>Target 3.9</a:t>
            </a:r>
          </a:p>
          <a:p>
            <a:r>
              <a:rPr lang="en-US" b="1" dirty="0"/>
              <a:t>By 2030, substantially reduce the number of deaths and illnesses from hazardous chemicals and air, water and soil pollution and contamination</a:t>
            </a:r>
          </a:p>
          <a:p>
            <a:endParaRPr lang="en-US" b="1" dirty="0"/>
          </a:p>
          <a:p>
            <a:r>
              <a:rPr lang="en-US" b="1" dirty="0"/>
              <a:t>Indicator 3.9.1 : Mortality rate attributed to household and ambient air pollution</a:t>
            </a:r>
          </a:p>
          <a:p>
            <a:endParaRPr lang="en-US" b="1" dirty="0"/>
          </a:p>
          <a:p>
            <a:r>
              <a:rPr lang="en-US" b="1" dirty="0"/>
              <a:t>Target 3.d</a:t>
            </a:r>
          </a:p>
          <a:p>
            <a:r>
              <a:rPr lang="en-US" b="1" dirty="0"/>
              <a:t>Strengthen the capacity of all countries, in particular developing countries, for early warning, risk reduction and management of national and global health risks</a:t>
            </a:r>
          </a:p>
          <a:p>
            <a:endParaRPr lang="en-US" b="1" dirty="0"/>
          </a:p>
          <a:p>
            <a:r>
              <a:rPr lang="en-US" b="1" dirty="0"/>
              <a:t>Indicator  3.d.1: International Health Regulations (IHR) capacity and health emergency preparedness</a:t>
            </a:r>
            <a:endParaRPr lang="en-IN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3001" y="3248025"/>
            <a:ext cx="78643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dirty="0"/>
              <a:t>SENSOR SPECIFICATIONS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4850" y="676275"/>
            <a:ext cx="27393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ESP32 S3</a:t>
            </a:r>
            <a:r>
              <a:rPr lang="en-US" altLang="en-IN" sz="2800" dirty="0"/>
              <a:t> (N8R8)</a:t>
            </a:r>
            <a:r>
              <a:rPr lang="en-IN" sz="2800" dirty="0"/>
              <a:t> </a:t>
            </a:r>
            <a:r>
              <a:rPr lang="en-US" altLang="en-IN" sz="2800" dirty="0"/>
              <a:t>: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90905" y="1574165"/>
            <a:ext cx="612457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 is a single chip </a:t>
            </a:r>
            <a:r>
              <a:rPr lang="en-US" sz="2000" dirty="0" err="1"/>
              <a:t>Wifi</a:t>
            </a:r>
            <a:r>
              <a:rPr lang="en-US" sz="2000" dirty="0"/>
              <a:t> + </a:t>
            </a:r>
            <a:r>
              <a:rPr lang="en-US" sz="2000" dirty="0" err="1"/>
              <a:t>bluetooth</a:t>
            </a:r>
            <a:r>
              <a:rPr lang="en-US" sz="2000" dirty="0"/>
              <a:t> microcontroller</a:t>
            </a:r>
          </a:p>
          <a:p>
            <a:r>
              <a:rPr lang="en-US" sz="2000" dirty="0"/>
              <a:t>- dual core CPU</a:t>
            </a:r>
          </a:p>
          <a:p>
            <a:r>
              <a:rPr lang="en-US" sz="2000" dirty="0"/>
              <a:t>- wireless </a:t>
            </a:r>
            <a:r>
              <a:rPr lang="en-US" sz="2000" dirty="0" err="1"/>
              <a:t>cconnection</a:t>
            </a:r>
            <a:r>
              <a:rPr lang="en-US" sz="2000" dirty="0"/>
              <a:t> : 2.4GHz </a:t>
            </a:r>
            <a:r>
              <a:rPr lang="en-US" sz="2000" dirty="0" err="1"/>
              <a:t>wifi</a:t>
            </a:r>
            <a:endParaRPr lang="en-US" sz="2000" dirty="0"/>
          </a:p>
          <a:p>
            <a:r>
              <a:rPr lang="en-US" sz="2000" dirty="0"/>
              <a:t>- </a:t>
            </a:r>
            <a:r>
              <a:rPr lang="en-US" sz="2000" dirty="0" err="1"/>
              <a:t>upto</a:t>
            </a:r>
            <a:r>
              <a:rPr lang="en-US" sz="2000" dirty="0"/>
              <a:t> 512KB internal SRAM</a:t>
            </a:r>
          </a:p>
          <a:p>
            <a:r>
              <a:rPr lang="en-US" sz="2000" dirty="0"/>
              <a:t>- external flash memory (8MB)</a:t>
            </a:r>
          </a:p>
          <a:p>
            <a:r>
              <a:rPr lang="en-US" sz="2000" dirty="0"/>
              <a:t>- 45 programmable GPIO pins</a:t>
            </a:r>
          </a:p>
          <a:p>
            <a:r>
              <a:rPr lang="en-US" sz="2000" dirty="0"/>
              <a:t>- interfaces supported : UART, I2C,etc..</a:t>
            </a:r>
          </a:p>
          <a:p>
            <a:r>
              <a:rPr lang="en-US" sz="2000" dirty="0"/>
              <a:t>- power characteristics : operating voltage - 3 to 3.6V  </a:t>
            </a:r>
          </a:p>
          <a:p>
            <a:pPr marL="1828800" lvl="4" indent="457200"/>
            <a:r>
              <a:rPr lang="en-US" sz="2000" dirty="0" err="1"/>
              <a:t>wifi</a:t>
            </a:r>
            <a:r>
              <a:rPr lang="en-US" sz="2000" dirty="0"/>
              <a:t> current consumption: 20-30mA</a:t>
            </a:r>
          </a:p>
          <a:p>
            <a:pPr marL="1828800" lvl="4" indent="457200"/>
            <a:r>
              <a:rPr lang="en-US" sz="2000" dirty="0"/>
              <a:t>active TX - 120 - 300mA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890905" y="5050790"/>
            <a:ext cx="55899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 programmable using: Arduino IDE, </a:t>
            </a:r>
            <a:r>
              <a:rPr lang="en-US" sz="2000" dirty="0" err="1"/>
              <a:t>Micropython</a:t>
            </a:r>
            <a:r>
              <a:rPr lang="en-US" sz="2000" dirty="0"/>
              <a:t>,  etc..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976630" y="5941060"/>
            <a:ext cx="48768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APPLICATIONS- </a:t>
            </a:r>
          </a:p>
          <a:p>
            <a:r>
              <a:rPr lang="en-US" sz="2000" dirty="0"/>
              <a:t>-smart home automation</a:t>
            </a:r>
          </a:p>
          <a:p>
            <a:r>
              <a:rPr lang="en-US" sz="2000" dirty="0"/>
              <a:t>-IOT integration</a:t>
            </a:r>
          </a:p>
          <a:p>
            <a:r>
              <a:rPr lang="en-US" sz="2000" dirty="0"/>
              <a:t>-cloud connected devices, etc..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2950590" y="3962400"/>
            <a:ext cx="5657653" cy="262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t="11913"/>
          <a:stretch>
            <a:fillRect/>
          </a:stretch>
        </p:blipFill>
        <p:spPr>
          <a:xfrm>
            <a:off x="2150175" y="1118859"/>
            <a:ext cx="9096866" cy="70103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97938" y="410973"/>
            <a:ext cx="6640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/>
              <a:t>SPS 30 – PARTICULATE MATTER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5817" y="922696"/>
            <a:ext cx="1031551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SPS 30 – FEATURES</a:t>
            </a:r>
          </a:p>
          <a:p>
            <a:endParaRPr lang="en-IN" sz="3200" dirty="0"/>
          </a:p>
          <a:p>
            <a:r>
              <a:rPr lang="en-IN" sz="3200" dirty="0"/>
              <a:t>-   Lifetime of more than 8 years</a:t>
            </a:r>
          </a:p>
          <a:p>
            <a:r>
              <a:rPr lang="en-IN" sz="3200" dirty="0"/>
              <a:t>-   Shows best performance when operated within </a:t>
            </a:r>
          </a:p>
          <a:p>
            <a:r>
              <a:rPr lang="en-IN" sz="3200" dirty="0"/>
              <a:t>     temperature range of 10  - 40 C and 20 – 80 % of humidity</a:t>
            </a:r>
          </a:p>
          <a:p>
            <a:r>
              <a:rPr lang="en-IN" sz="3200" dirty="0"/>
              <a:t>-   </a:t>
            </a:r>
            <a:r>
              <a:rPr lang="en-IN" sz="2800" dirty="0"/>
              <a:t>Accuracy increases with time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6350" y="4360724"/>
            <a:ext cx="476226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Time Behavior:</a:t>
            </a:r>
          </a:p>
          <a:p>
            <a:r>
              <a:rPr lang="en-US" sz="2000" b="1" dirty="0"/>
              <a:t>First 30 sec Sensor starts</a:t>
            </a:r>
          </a:p>
          <a:p>
            <a:r>
              <a:rPr lang="en-US" sz="2000" b="1" dirty="0"/>
              <a:t>First 10–15 min Elevated PM</a:t>
            </a:r>
          </a:p>
          <a:p>
            <a:r>
              <a:rPr lang="en-US" sz="2000" b="1" dirty="0"/>
              <a:t>First 1–2 hours Slowly settles</a:t>
            </a:r>
          </a:p>
          <a:p>
            <a:r>
              <a:rPr lang="en-US" sz="2000" b="1" dirty="0"/>
              <a:t>After 24 hours Stable baseline</a:t>
            </a:r>
          </a:p>
          <a:p>
            <a:r>
              <a:rPr lang="en-US" sz="2000" b="1" dirty="0"/>
              <a:t> </a:t>
            </a:r>
          </a:p>
          <a:p>
            <a:r>
              <a:rPr lang="en-US" sz="2000" b="1" dirty="0"/>
              <a:t>First few readings are almost always higher</a:t>
            </a:r>
          </a:p>
          <a:p>
            <a:r>
              <a:rPr lang="en-US" sz="2000" b="1" dirty="0"/>
              <a:t>We can not judge accuracy immediately</a:t>
            </a:r>
            <a:endParaRPr lang="en-IN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219950" y="4269442"/>
            <a:ext cx="601959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If we compare:</a:t>
            </a:r>
          </a:p>
          <a:p>
            <a:endParaRPr lang="en-US" sz="2000" b="1" dirty="0"/>
          </a:p>
          <a:p>
            <a:r>
              <a:rPr lang="en-US" sz="2000" b="1" dirty="0"/>
              <a:t>We will almost always see:</a:t>
            </a:r>
          </a:p>
          <a:p>
            <a:r>
              <a:rPr lang="en-US" sz="2000" b="1" dirty="0"/>
              <a:t>Indoor PM &gt; outdoor PM</a:t>
            </a:r>
          </a:p>
          <a:p>
            <a:r>
              <a:rPr lang="en-US" sz="2000" b="1" dirty="0"/>
              <a:t>Reasons:</a:t>
            </a:r>
          </a:p>
          <a:p>
            <a:r>
              <a:rPr lang="en-US" sz="2000" b="1" dirty="0"/>
              <a:t>Cooking</a:t>
            </a:r>
          </a:p>
          <a:p>
            <a:r>
              <a:rPr lang="en-US" sz="2000" b="1" dirty="0"/>
              <a:t>Fabric fibers</a:t>
            </a:r>
          </a:p>
          <a:p>
            <a:r>
              <a:rPr lang="en-US" sz="2000" b="1" dirty="0"/>
              <a:t>Skin particles</a:t>
            </a:r>
          </a:p>
          <a:p>
            <a:r>
              <a:rPr lang="en-US" sz="2000" b="1" dirty="0"/>
              <a:t>Dust resuspension</a:t>
            </a:r>
          </a:p>
          <a:p>
            <a:r>
              <a:rPr lang="en-US" sz="2000" b="1" dirty="0"/>
              <a:t>Human movement</a:t>
            </a:r>
          </a:p>
          <a:p>
            <a:r>
              <a:rPr lang="en-US" sz="2000" b="1" dirty="0"/>
              <a:t>Even a single person walking raises PM2.5 significantly.</a:t>
            </a:r>
            <a:endParaRPr lang="en-IN" sz="20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583"/>
            <a:ext cx="14630400" cy="547471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7831" t="2646" r="9051"/>
          <a:stretch>
            <a:fillRect/>
          </a:stretch>
        </p:blipFill>
        <p:spPr>
          <a:xfrm>
            <a:off x="2441542" y="1685925"/>
            <a:ext cx="9700181" cy="65436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8300" y="809625"/>
            <a:ext cx="3683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BME 680 - PRESSURE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16980" r="2099" b="20151"/>
          <a:stretch>
            <a:fillRect/>
          </a:stretch>
        </p:blipFill>
        <p:spPr>
          <a:xfrm>
            <a:off x="1894788" y="1232475"/>
            <a:ext cx="11019933" cy="70675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62125" y="355312"/>
            <a:ext cx="4466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BME 680 - TEMPERATURE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11727" t="1633" r="15515" b="4209"/>
          <a:stretch>
            <a:fillRect/>
          </a:stretch>
        </p:blipFill>
        <p:spPr>
          <a:xfrm>
            <a:off x="1348033" y="1257300"/>
            <a:ext cx="12094589" cy="697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52650" y="409575"/>
            <a:ext cx="3879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BME 680 - HUMUDITY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>
              <a:alpha val="8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Research and Documents </a:t>
            </a:r>
            <a:endParaRPr lang="en-US" sz="44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486" y="720674"/>
            <a:ext cx="4193427" cy="75089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17603" r="20232"/>
          <a:stretch>
            <a:fillRect/>
          </a:stretch>
        </p:blipFill>
        <p:spPr>
          <a:xfrm>
            <a:off x="1800520" y="0"/>
            <a:ext cx="1102935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19768" t="25859" r="22088" b="2491"/>
          <a:stretch>
            <a:fillRect/>
          </a:stretch>
        </p:blipFill>
        <p:spPr>
          <a:xfrm>
            <a:off x="2441542" y="0"/>
            <a:ext cx="983215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323849"/>
            <a:ext cx="12941300" cy="70801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272" y="686485"/>
            <a:ext cx="84409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WHY WE CHOSE TO COMPARE SENSOR READINGS WITH MOBILE WEATHER APP OR GOOGLE DATA 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76725" y="434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1000125" y="2199967"/>
            <a:ext cx="37052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-These aggregate data from government stations, satellites, and model predictions</a:t>
            </a:r>
          </a:p>
          <a:p>
            <a:r>
              <a:rPr lang="en-US" sz="2000" dirty="0"/>
              <a:t>-Represent area-level averages, not point measurements</a:t>
            </a:r>
          </a:p>
          <a:p>
            <a:r>
              <a:rPr lang="en-US" sz="2000" dirty="0"/>
              <a:t>-Our device is a point sensor, while mobile data is regional data.</a:t>
            </a:r>
          </a:p>
          <a:p>
            <a:endParaRPr lang="en-US" sz="2000" dirty="0"/>
          </a:p>
          <a:p>
            <a:r>
              <a:rPr lang="en-US" sz="2000" dirty="0"/>
              <a:t>So, we do not expect exact matching values.</a:t>
            </a:r>
          </a:p>
          <a:p>
            <a:br>
              <a:rPr lang="en-US" sz="2000" dirty="0"/>
            </a:br>
            <a:r>
              <a:rPr lang="en-US" sz="2000" dirty="0"/>
              <a:t>-Easily accessible</a:t>
            </a:r>
          </a:p>
          <a:p>
            <a:r>
              <a:rPr lang="en-US" sz="2000" dirty="0"/>
              <a:t>-Widely accepted</a:t>
            </a:r>
          </a:p>
          <a:p>
            <a:r>
              <a:rPr lang="en-US" sz="2000" dirty="0"/>
              <a:t>-Uses standard AQI definitions</a:t>
            </a:r>
          </a:p>
          <a:p>
            <a:r>
              <a:rPr lang="en-US" sz="2000" dirty="0"/>
              <a:t>-Same reference used by general public</a:t>
            </a:r>
          </a:p>
          <a:p>
            <a:endParaRPr lang="en-IN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377286" y="2083475"/>
            <a:ext cx="79405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Limitations we should acknowledge </a:t>
            </a:r>
            <a:r>
              <a:rPr lang="en-US" sz="2000" b="1" dirty="0"/>
              <a:t>Mobile weather AQI is:</a:t>
            </a:r>
          </a:p>
          <a:p>
            <a:r>
              <a:rPr lang="en-US" sz="2000" dirty="0"/>
              <a:t>-Area averaged</a:t>
            </a:r>
          </a:p>
          <a:p>
            <a:r>
              <a:rPr lang="en-US" sz="2000" dirty="0"/>
              <a:t>-Sometimes delayed</a:t>
            </a:r>
          </a:p>
          <a:p>
            <a:r>
              <a:rPr lang="en-US" sz="2000" dirty="0"/>
              <a:t>Our device:</a:t>
            </a:r>
          </a:p>
          <a:p>
            <a:r>
              <a:rPr lang="en-US" sz="2000" dirty="0"/>
              <a:t>-Measures real-time local air</a:t>
            </a:r>
          </a:p>
          <a:p>
            <a:r>
              <a:rPr lang="en-US" sz="2000" dirty="0"/>
              <a:t>-Can detect micro-environment differences (indoors, roadside, room-level)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31477" y="5675979"/>
            <a:ext cx="8787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Certified reference stations are expensive and not accessible for student-level prototypes. </a:t>
            </a:r>
          </a:p>
          <a:p>
            <a:endParaRPr lang="en-US" b="1" dirty="0"/>
          </a:p>
          <a:p>
            <a:r>
              <a:rPr lang="en-US" b="1" dirty="0"/>
              <a:t>Exact equality is not the goal; trend alignment and category correctness are the goal.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6250" y="239345"/>
            <a:ext cx="3220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ACCURACY TEST OF SENSORS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73" y="909637"/>
            <a:ext cx="4652963" cy="33194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343" y="909637"/>
            <a:ext cx="4652963" cy="33194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014" y="836057"/>
            <a:ext cx="4557713" cy="33930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73" y="4369355"/>
            <a:ext cx="4652963" cy="34601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8718" y="4369355"/>
            <a:ext cx="4652963" cy="34601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014" y="4369355"/>
            <a:ext cx="4652963" cy="34601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91" y="1352455"/>
            <a:ext cx="8229600" cy="61298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4267" y="519487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DIMENSIONS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3487" y="790575"/>
            <a:ext cx="11958034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Scope of improvements: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AQI calculation (only 2 parameters)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Notifications or alerts (not only inside app)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Rechargeable product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Larger display </a:t>
            </a:r>
            <a:endParaRPr lang="en-IN" sz="2000" dirty="0"/>
          </a:p>
          <a:p>
            <a:r>
              <a:rPr lang="en-IN" sz="4400" b="1" dirty="0"/>
              <a:t>LIMITATIONS – </a:t>
            </a:r>
            <a:endParaRPr lang="en-IN" sz="2000" b="1" dirty="0"/>
          </a:p>
          <a:p>
            <a:pPr marL="285750" indent="-285750">
              <a:buFontTx/>
              <a:buChar char="-"/>
            </a:pPr>
            <a:r>
              <a:rPr lang="en-IN" sz="2400" dirty="0"/>
              <a:t>Calculation using only 2 parameters (PM2.5 and PM10)</a:t>
            </a:r>
          </a:p>
          <a:p>
            <a:pPr marL="285750" indent="-285750">
              <a:buFontTx/>
              <a:buChar char="-"/>
            </a:pPr>
            <a:r>
              <a:rPr lang="en-IN" sz="2400" dirty="0"/>
              <a:t>We may miss accuracy if :</a:t>
            </a:r>
          </a:p>
          <a:p>
            <a:r>
              <a:rPr lang="en-IN" sz="2400" dirty="0"/>
              <a:t>	- near heavy traffic – CO, NO2 peaks</a:t>
            </a:r>
          </a:p>
          <a:p>
            <a:r>
              <a:rPr lang="en-IN" sz="2400" dirty="0"/>
              <a:t>	- near refineries / power plants – SO2</a:t>
            </a:r>
          </a:p>
          <a:p>
            <a:r>
              <a:rPr lang="en-IN" sz="2400" dirty="0"/>
              <a:t>	- high photochemical smog – O3</a:t>
            </a:r>
            <a:endParaRPr lang="en-IN" sz="2000" dirty="0"/>
          </a:p>
          <a:p>
            <a:r>
              <a:rPr lang="en-IN" sz="4400" b="1" dirty="0"/>
              <a:t>BUT EVEN THEN – </a:t>
            </a:r>
            <a:endParaRPr lang="en-IN" sz="2400" dirty="0"/>
          </a:p>
          <a:p>
            <a:r>
              <a:rPr lang="en-IN" sz="2400" dirty="0"/>
              <a:t>-PM based AQI still reflects overall health risk</a:t>
            </a:r>
          </a:p>
          <a:p>
            <a:r>
              <a:rPr lang="en-IN" sz="2400" dirty="0"/>
              <a:t>-It may underestimate peak gas exposure</a:t>
            </a:r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2355" y="1447800"/>
            <a:ext cx="12440991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/>
          </a:p>
          <a:p>
            <a:r>
              <a:rPr lang="en-IN" sz="2800" b="1" dirty="0"/>
              <a:t>LIMITATIONS – </a:t>
            </a:r>
          </a:p>
          <a:p>
            <a:endParaRPr lang="en-IN" sz="2800" b="1" dirty="0"/>
          </a:p>
          <a:p>
            <a:pPr marL="285750" indent="-285750">
              <a:buFontTx/>
              <a:buChar char="-"/>
            </a:pPr>
            <a:r>
              <a:rPr lang="en-IN" sz="2400" dirty="0"/>
              <a:t>Calculation using only 2 parameters (PM2.5 and PM10)</a:t>
            </a:r>
          </a:p>
          <a:p>
            <a:pPr marL="285750" indent="-285750">
              <a:buFontTx/>
              <a:buChar char="-"/>
            </a:pPr>
            <a:r>
              <a:rPr lang="en-IN" sz="2400" dirty="0"/>
              <a:t>We may miss accuracy if :</a:t>
            </a:r>
          </a:p>
          <a:p>
            <a:r>
              <a:rPr lang="en-IN" sz="2400" dirty="0"/>
              <a:t>	- near heavy traffic – CO, NO2 peaks</a:t>
            </a:r>
          </a:p>
          <a:p>
            <a:r>
              <a:rPr lang="en-IN" sz="2400" dirty="0"/>
              <a:t>	- near refineries / power plants – SO2</a:t>
            </a:r>
          </a:p>
          <a:p>
            <a:r>
              <a:rPr lang="en-IN" sz="2400" dirty="0"/>
              <a:t>	- high photochemical smog – O3</a:t>
            </a:r>
          </a:p>
          <a:p>
            <a:endParaRPr lang="en-IN" sz="2800" dirty="0"/>
          </a:p>
          <a:p>
            <a:endParaRPr lang="en-IN" sz="2800" dirty="0"/>
          </a:p>
          <a:p>
            <a:r>
              <a:rPr lang="en-IN" sz="2800" b="1" dirty="0"/>
              <a:t>BUT EVEN THEN – </a:t>
            </a:r>
          </a:p>
          <a:p>
            <a:endParaRPr lang="en-IN" sz="2800" dirty="0"/>
          </a:p>
          <a:p>
            <a:r>
              <a:rPr lang="en-IN" sz="2400" dirty="0"/>
              <a:t>-PM based AQI still reflects overall health risk</a:t>
            </a:r>
          </a:p>
          <a:p>
            <a:r>
              <a:rPr lang="en-IN" sz="2400" dirty="0"/>
              <a:t>-It may underestimate peak gas exposure</a:t>
            </a:r>
          </a:p>
          <a:p>
            <a:endParaRPr lang="en-IN"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b="26117"/>
          <a:stretch>
            <a:fillRect/>
          </a:stretch>
        </p:blipFill>
        <p:spPr>
          <a:xfrm>
            <a:off x="2217491" y="972234"/>
            <a:ext cx="9700180" cy="6934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36263" y="269142"/>
            <a:ext cx="2713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FLOW CHART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175125" y="2781935"/>
            <a:ext cx="6263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AQI - AIR QUALITY INDEX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6810374" y="5901055"/>
            <a:ext cx="6641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Sources: 	</a:t>
            </a:r>
            <a:r>
              <a:rPr lang="en-US" b="1" dirty="0">
                <a:hlinkClick r:id="rId2"/>
              </a:rPr>
              <a:t>https://www.cpcb.nic.in/National-Air-Quality-index/</a:t>
            </a:r>
            <a:r>
              <a:rPr lang="en-US" b="1" dirty="0"/>
              <a:t>	</a:t>
            </a:r>
          </a:p>
          <a:p>
            <a:r>
              <a:rPr lang="en-US" b="1" dirty="0"/>
              <a:t>	</a:t>
            </a:r>
            <a:r>
              <a:rPr lang="en-US" b="1" dirty="0">
                <a:hlinkClick r:id="rId3"/>
              </a:rPr>
              <a:t>https://www.airnow.gov/aqi/aqi-basics/</a:t>
            </a:r>
            <a:endParaRPr lang="en-US" b="1" dirty="0"/>
          </a:p>
          <a:p>
            <a:endParaRPr lang="en-US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67105" y="454660"/>
            <a:ext cx="4876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APPLICATIONS : 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967105" y="2032849"/>
            <a:ext cx="991162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-Urban air quality monitoring </a:t>
            </a:r>
          </a:p>
          <a:p>
            <a:r>
              <a:rPr lang="en-US" sz="2500" b="1" dirty="0"/>
              <a:t>-Smart city environmental sensing</a:t>
            </a:r>
          </a:p>
          <a:p>
            <a:r>
              <a:rPr lang="en-US" sz="2500" b="1" dirty="0"/>
              <a:t>-Indoor air quality assistance</a:t>
            </a:r>
          </a:p>
          <a:p>
            <a:r>
              <a:rPr lang="en-US" sz="2500" b="1" dirty="0"/>
              <a:t>-Educational and research use</a:t>
            </a:r>
          </a:p>
          <a:p>
            <a:r>
              <a:rPr lang="en-US" sz="2500" b="1" dirty="0"/>
              <a:t>-Health and safety awareness systems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FFCB1A-A954-9CB2-9ADD-94448CC1F720}"/>
              </a:ext>
            </a:extLst>
          </p:cNvPr>
          <p:cNvSpPr txBox="1"/>
          <p:nvPr/>
        </p:nvSpPr>
        <p:spPr>
          <a:xfrm>
            <a:off x="3567447" y="2021983"/>
            <a:ext cx="606659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TOTAL COST OF THE DEVICE:</a:t>
            </a:r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/>
              <a:t>around 10,000</a:t>
            </a:r>
            <a:r>
              <a:rPr lang="en-US" sz="4000" dirty="0"/>
              <a:t>/-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714057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20084" y="3345359"/>
            <a:ext cx="29927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/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727" y="864360"/>
            <a:ext cx="7965651" cy="69158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7911" y="355645"/>
            <a:ext cx="6993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FROM CPCB – CENTRAL POLLUTION CONTROL BOARD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8133" b="14662"/>
          <a:stretch>
            <a:fillRect/>
          </a:stretch>
        </p:blipFill>
        <p:spPr>
          <a:xfrm>
            <a:off x="3968685" y="1228724"/>
            <a:ext cx="8041063" cy="70008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85825" y="602218"/>
            <a:ext cx="354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FROM AIRNOW – US GOVERNMENT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4900" y="523875"/>
            <a:ext cx="8709564" cy="4739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PARAMETERS CONSIDERED FOR AQI – </a:t>
            </a:r>
          </a:p>
          <a:p>
            <a:endParaRPr lang="en-IN" dirty="0"/>
          </a:p>
          <a:p>
            <a:r>
              <a:rPr lang="en-IN" sz="2800" b="1" dirty="0"/>
              <a:t>FROM CPCB:				FROM AIRNOW US: </a:t>
            </a:r>
          </a:p>
          <a:p>
            <a:r>
              <a:rPr lang="en-IN" sz="2800" dirty="0"/>
              <a:t>-PM 2.5					-Ground level O3</a:t>
            </a:r>
          </a:p>
          <a:p>
            <a:r>
              <a:rPr lang="en-IN" sz="2800" dirty="0"/>
              <a:t>-PM10					-PM(2.5 and 10)</a:t>
            </a:r>
          </a:p>
          <a:p>
            <a:r>
              <a:rPr lang="en-IN" sz="2800" dirty="0"/>
              <a:t>-NO2						-CO</a:t>
            </a:r>
          </a:p>
          <a:p>
            <a:r>
              <a:rPr lang="en-IN" sz="2800" dirty="0"/>
              <a:t>-SO2						-SO2</a:t>
            </a:r>
          </a:p>
          <a:p>
            <a:r>
              <a:rPr lang="en-IN" sz="2800" dirty="0"/>
              <a:t>-CO						-NO2</a:t>
            </a:r>
          </a:p>
          <a:p>
            <a:r>
              <a:rPr lang="en-IN" sz="2800" dirty="0"/>
              <a:t>-O3</a:t>
            </a:r>
          </a:p>
          <a:p>
            <a:r>
              <a:rPr lang="en-IN" sz="2800" dirty="0"/>
              <a:t>-NH3</a:t>
            </a:r>
          </a:p>
          <a:p>
            <a:r>
              <a:rPr lang="en-IN" sz="2800" dirty="0"/>
              <a:t>-Pb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2225" y="5866478"/>
            <a:ext cx="1368066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b="1" dirty="0"/>
              <a:t>All the eight pollutants may not be monitored at all the locations, overall AQI is calculated only if data are available </a:t>
            </a:r>
          </a:p>
          <a:p>
            <a:r>
              <a:rPr lang="en-IN" sz="2200" b="1" dirty="0"/>
              <a:t>for minimum three </a:t>
            </a:r>
          </a:p>
          <a:p>
            <a:endParaRPr lang="en-IN" sz="2200" b="1" dirty="0"/>
          </a:p>
          <a:p>
            <a:r>
              <a:rPr lang="en-IN" sz="2200" b="1" dirty="0"/>
              <a:t>Pollutants out of which one should be either PM2.5 or PM10.</a:t>
            </a:r>
          </a:p>
          <a:p>
            <a:r>
              <a:rPr lang="en-IN" sz="2200" b="1" dirty="0"/>
              <a:t>-From CPCB website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19358" b="31844"/>
          <a:stretch>
            <a:fillRect/>
          </a:stretch>
        </p:blipFill>
        <p:spPr>
          <a:xfrm>
            <a:off x="2073897" y="-50800"/>
            <a:ext cx="1073712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21535" b="25773"/>
          <a:stretch>
            <a:fillRect/>
          </a:stretch>
        </p:blipFill>
        <p:spPr>
          <a:xfrm>
            <a:off x="3101419" y="0"/>
            <a:ext cx="877635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8711" r="17139"/>
          <a:stretch>
            <a:fillRect/>
          </a:stretch>
        </p:blipFill>
        <p:spPr>
          <a:xfrm>
            <a:off x="1253765" y="-14140"/>
            <a:ext cx="1212287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840</Words>
  <Application>Microsoft Office PowerPoint</Application>
  <PresentationFormat>Custom</PresentationFormat>
  <Paragraphs>145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DM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Prajwal Turamari</dc:creator>
  <cp:lastModifiedBy>Manoj A</cp:lastModifiedBy>
  <cp:revision>13</cp:revision>
  <dcterms:created xsi:type="dcterms:W3CDTF">2026-01-03T19:08:00Z</dcterms:created>
  <dcterms:modified xsi:type="dcterms:W3CDTF">2026-01-08T05:38:27Z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93FE89C13C604CEAA936EBE78204F93C_12</vt:lpwstr>
  </property>
  <property fmtid="{D5CDD505-2E9C-101B-9397-08002B2CF9AE}" pid="3" name="KSOProductBuildVer">
    <vt:lpwstr>1033-12.2.0.23196</vt:lpwstr>
  </property>
</Properties>
</file>